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0" r:id="rId3"/>
    <p:sldId id="257" r:id="rId4"/>
    <p:sldId id="258" r:id="rId5"/>
    <p:sldId id="259"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A4CEE-56FB-C4CB-34EC-74728322919A}" v="151" dt="2026-01-15T21:18:38.346"/>
    <p1510:client id="{5DC4325D-35D9-A059-3C70-910A224DDACB}" v="1774" dt="2026-01-16T23:35:07.234"/>
    <p1510:client id="{EB49B7ED-4695-66EE-2D2B-2B8511F4136A}" v="12" dt="2026-01-16T13:29:58.4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1/16/2026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Robot design</a:t>
            </a:r>
          </a:p>
        </p:txBody>
      </p:sp>
      <p:sp>
        <p:nvSpPr>
          <p:cNvPr id="3" name="Subtitle 2"/>
          <p:cNvSpPr>
            <a:spLocks noGrp="1"/>
          </p:cNvSpPr>
          <p:nvPr>
            <p:ph type="subTitle" idx="1"/>
          </p:nvPr>
        </p:nvSpPr>
        <p:spPr/>
        <p:txBody>
          <a:bodyPr vert="horz" lIns="91440" tIns="45720" rIns="91440" bIns="45720" rtlCol="0" anchor="t">
            <a:normAutofit/>
          </a:bodyPr>
          <a:lstStyle/>
          <a:p>
            <a:r>
              <a:rPr lang="en-US"/>
              <a:t>Oscar overall, </a:t>
            </a:r>
            <a:r>
              <a:rPr lang="en-US" err="1"/>
              <a:t>pijus</a:t>
            </a:r>
            <a:r>
              <a:rPr lang="en-US"/>
              <a:t> </a:t>
            </a:r>
            <a:r>
              <a:rPr lang="en-US" err="1"/>
              <a:t>asaciovas</a:t>
            </a:r>
            <a:r>
              <a:rPr lang="en-US"/>
              <a:t>, </a:t>
            </a:r>
            <a:r>
              <a:rPr lang="en-US" err="1"/>
              <a:t>truben</a:t>
            </a:r>
            <a:r>
              <a:rPr lang="en-US"/>
              <a:t> </a:t>
            </a:r>
            <a:r>
              <a:rPr lang="en-US" err="1"/>
              <a:t>latrinco</a:t>
            </a:r>
          </a:p>
          <a:p>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A670-0656-C86E-0072-3D0374501232}"/>
              </a:ext>
            </a:extLst>
          </p:cNvPr>
          <p:cNvSpPr>
            <a:spLocks noGrp="1"/>
          </p:cNvSpPr>
          <p:nvPr>
            <p:ph type="title"/>
          </p:nvPr>
        </p:nvSpPr>
        <p:spPr>
          <a:xfrm>
            <a:off x="5381446" y="149464"/>
            <a:ext cx="3456317" cy="1325563"/>
          </a:xfrm>
        </p:spPr>
        <p:txBody>
          <a:bodyPr/>
          <a:lstStyle/>
          <a:p>
            <a:r>
              <a:rPr lang="en-US" dirty="0"/>
              <a:t>Creator: </a:t>
            </a:r>
            <a:r>
              <a:rPr lang="en-US" dirty="0" err="1"/>
              <a:t>oscar</a:t>
            </a:r>
          </a:p>
        </p:txBody>
      </p:sp>
      <p:pic>
        <p:nvPicPr>
          <p:cNvPr id="4" name="Content Placeholder 3" descr="A person holding a toy&#10;&#10;AI-generated content may be incorrect.">
            <a:extLst>
              <a:ext uri="{FF2B5EF4-FFF2-40B4-BE49-F238E27FC236}">
                <a16:creationId xmlns:a16="http://schemas.microsoft.com/office/drawing/2014/main" id="{E98D933A-E1C3-2F3D-9567-C07E28186F3E}"/>
              </a:ext>
            </a:extLst>
          </p:cNvPr>
          <p:cNvPicPr>
            <a:picLocks noGrp="1" noChangeAspect="1"/>
          </p:cNvPicPr>
          <p:nvPr>
            <p:ph idx="1"/>
          </p:nvPr>
        </p:nvPicPr>
        <p:blipFill>
          <a:blip r:embed="rId2"/>
          <a:stretch>
            <a:fillRect/>
          </a:stretch>
        </p:blipFill>
        <p:spPr>
          <a:xfrm>
            <a:off x="210987" y="175479"/>
            <a:ext cx="5142062" cy="6860875"/>
          </a:xfrm>
          <a:prstGeom prst="rect">
            <a:avLst/>
          </a:prstGeom>
        </p:spPr>
      </p:pic>
      <p:sp>
        <p:nvSpPr>
          <p:cNvPr id="5" name="TextBox 4">
            <a:extLst>
              <a:ext uri="{FF2B5EF4-FFF2-40B4-BE49-F238E27FC236}">
                <a16:creationId xmlns:a16="http://schemas.microsoft.com/office/drawing/2014/main" id="{F0302F0B-204E-DEDF-ADB1-D25F014AC944}"/>
              </a:ext>
            </a:extLst>
          </p:cNvPr>
          <p:cNvSpPr txBox="1"/>
          <p:nvPr/>
        </p:nvSpPr>
        <p:spPr>
          <a:xfrm>
            <a:off x="5384174" y="2130489"/>
            <a:ext cx="27288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Rack and pinion to convert rotational motion into linear motion</a:t>
            </a:r>
          </a:p>
        </p:txBody>
      </p:sp>
      <p:sp>
        <p:nvSpPr>
          <p:cNvPr id="6" name="TextBox 5">
            <a:extLst>
              <a:ext uri="{FF2B5EF4-FFF2-40B4-BE49-F238E27FC236}">
                <a16:creationId xmlns:a16="http://schemas.microsoft.com/office/drawing/2014/main" id="{61D1AFBF-633C-9D00-34FF-A9AC4EDAD695}"/>
              </a:ext>
            </a:extLst>
          </p:cNvPr>
          <p:cNvSpPr txBox="1"/>
          <p:nvPr/>
        </p:nvSpPr>
        <p:spPr>
          <a:xfrm>
            <a:off x="5385348" y="360519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Front arm to complete the boulders and flip the dig site</a:t>
            </a:r>
          </a:p>
        </p:txBody>
      </p:sp>
      <p:sp>
        <p:nvSpPr>
          <p:cNvPr id="7" name="TextBox 6">
            <a:extLst>
              <a:ext uri="{FF2B5EF4-FFF2-40B4-BE49-F238E27FC236}">
                <a16:creationId xmlns:a16="http://schemas.microsoft.com/office/drawing/2014/main" id="{82A55C21-EF7F-AE8B-5264-0FB299C2BDCB}"/>
              </a:ext>
            </a:extLst>
          </p:cNvPr>
          <p:cNvSpPr txBox="1"/>
          <p:nvPr/>
        </p:nvSpPr>
        <p:spPr>
          <a:xfrm>
            <a:off x="5349551" y="522514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Completes 2 outings </a:t>
            </a:r>
          </a:p>
        </p:txBody>
      </p:sp>
      <p:cxnSp>
        <p:nvCxnSpPr>
          <p:cNvPr id="8" name="Straight Arrow Connector 7">
            <a:extLst>
              <a:ext uri="{FF2B5EF4-FFF2-40B4-BE49-F238E27FC236}">
                <a16:creationId xmlns:a16="http://schemas.microsoft.com/office/drawing/2014/main" id="{811E29A3-FDE5-39AD-30D3-05E37EC36A02}"/>
              </a:ext>
            </a:extLst>
          </p:cNvPr>
          <p:cNvCxnSpPr/>
          <p:nvPr/>
        </p:nvCxnSpPr>
        <p:spPr>
          <a:xfrm flipH="1">
            <a:off x="1778097" y="2384000"/>
            <a:ext cx="3691753" cy="95946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71678DD-41CF-593A-57BD-DBEA0BD76751}"/>
              </a:ext>
            </a:extLst>
          </p:cNvPr>
          <p:cNvCxnSpPr>
            <a:cxnSpLocks/>
          </p:cNvCxnSpPr>
          <p:nvPr/>
        </p:nvCxnSpPr>
        <p:spPr>
          <a:xfrm flipH="1" flipV="1">
            <a:off x="972964" y="3846674"/>
            <a:ext cx="4309980" cy="9008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114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300F8-B7C4-F55E-E51B-B51909849677}"/>
              </a:ext>
            </a:extLst>
          </p:cNvPr>
          <p:cNvSpPr>
            <a:spLocks noGrp="1"/>
          </p:cNvSpPr>
          <p:nvPr>
            <p:ph type="title"/>
          </p:nvPr>
        </p:nvSpPr>
        <p:spPr>
          <a:xfrm>
            <a:off x="5079521" y="5691"/>
            <a:ext cx="3528204" cy="1339940"/>
          </a:xfrm>
        </p:spPr>
        <p:txBody>
          <a:bodyPr/>
          <a:lstStyle/>
          <a:p>
            <a:r>
              <a:rPr lang="en-US" dirty="0"/>
              <a:t>Creator: </a:t>
            </a:r>
            <a:r>
              <a:rPr lang="en-US" dirty="0" err="1"/>
              <a:t>pijus</a:t>
            </a:r>
          </a:p>
        </p:txBody>
      </p:sp>
      <p:pic>
        <p:nvPicPr>
          <p:cNvPr id="4" name="Content Placeholder 3" descr="A toy car on a tile floor&#10;&#10;AI-generated content may be incorrect.">
            <a:extLst>
              <a:ext uri="{FF2B5EF4-FFF2-40B4-BE49-F238E27FC236}">
                <a16:creationId xmlns:a16="http://schemas.microsoft.com/office/drawing/2014/main" id="{77B8F849-302A-B994-71AB-616817E6D272}"/>
              </a:ext>
            </a:extLst>
          </p:cNvPr>
          <p:cNvPicPr>
            <a:picLocks noGrp="1" noChangeAspect="1"/>
          </p:cNvPicPr>
          <p:nvPr>
            <p:ph idx="1"/>
          </p:nvPr>
        </p:nvPicPr>
        <p:blipFill>
          <a:blip r:embed="rId2"/>
          <a:stretch>
            <a:fillRect/>
          </a:stretch>
        </p:blipFill>
        <p:spPr>
          <a:xfrm>
            <a:off x="-4673" y="2951"/>
            <a:ext cx="4955157" cy="6645215"/>
          </a:xfrm>
          <a:prstGeom prst="rect">
            <a:avLst/>
          </a:prstGeom>
        </p:spPr>
      </p:pic>
      <p:sp>
        <p:nvSpPr>
          <p:cNvPr id="5" name="TextBox 4">
            <a:extLst>
              <a:ext uri="{FF2B5EF4-FFF2-40B4-BE49-F238E27FC236}">
                <a16:creationId xmlns:a16="http://schemas.microsoft.com/office/drawing/2014/main" id="{52222F74-F3E3-300B-5C86-57C5D5FD4F60}"/>
              </a:ext>
            </a:extLst>
          </p:cNvPr>
          <p:cNvSpPr txBox="1"/>
          <p:nvPr/>
        </p:nvSpPr>
        <p:spPr>
          <a:xfrm>
            <a:off x="5271795" y="135792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Tires to increase weight and force of hits</a:t>
            </a:r>
          </a:p>
        </p:txBody>
      </p:sp>
      <p:sp>
        <p:nvSpPr>
          <p:cNvPr id="6" name="TextBox 5">
            <a:extLst>
              <a:ext uri="{FF2B5EF4-FFF2-40B4-BE49-F238E27FC236}">
                <a16:creationId xmlns:a16="http://schemas.microsoft.com/office/drawing/2014/main" id="{8B61C299-9946-B948-134A-C174F5A62F6C}"/>
              </a:ext>
            </a:extLst>
          </p:cNvPr>
          <p:cNvSpPr txBox="1"/>
          <p:nvPr/>
        </p:nvSpPr>
        <p:spPr>
          <a:xfrm>
            <a:off x="5178489" y="3405673"/>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Gear reduction to </a:t>
            </a:r>
            <a:r>
              <a:rPr lang="en-US" dirty="0" err="1"/>
              <a:t>increse</a:t>
            </a:r>
            <a:r>
              <a:rPr lang="en-US" dirty="0"/>
              <a:t> speed and decrease </a:t>
            </a:r>
            <a:r>
              <a:rPr lang="en-US" dirty="0" err="1"/>
              <a:t>tourque</a:t>
            </a:r>
            <a:r>
              <a:rPr lang="en-US" dirty="0"/>
              <a:t>, attaches to both gears to help with </a:t>
            </a:r>
            <a:r>
              <a:rPr lang="en-US" dirty="0" err="1"/>
              <a:t>tourque</a:t>
            </a:r>
          </a:p>
        </p:txBody>
      </p:sp>
      <p:sp>
        <p:nvSpPr>
          <p:cNvPr id="7" name="TextBox 6">
            <a:extLst>
              <a:ext uri="{FF2B5EF4-FFF2-40B4-BE49-F238E27FC236}">
                <a16:creationId xmlns:a16="http://schemas.microsoft.com/office/drawing/2014/main" id="{37039BAE-18D3-1C78-72B0-BADAB9700F6C}"/>
              </a:ext>
            </a:extLst>
          </p:cNvPr>
          <p:cNvSpPr txBox="1"/>
          <p:nvPr/>
        </p:nvSpPr>
        <p:spPr>
          <a:xfrm>
            <a:off x="5194040" y="617375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Completes silo mission</a:t>
            </a:r>
          </a:p>
        </p:txBody>
      </p:sp>
      <p:cxnSp>
        <p:nvCxnSpPr>
          <p:cNvPr id="8" name="Straight Arrow Connector 7">
            <a:extLst>
              <a:ext uri="{FF2B5EF4-FFF2-40B4-BE49-F238E27FC236}">
                <a16:creationId xmlns:a16="http://schemas.microsoft.com/office/drawing/2014/main" id="{AB630AE2-198A-50C7-7F21-E9383150952C}"/>
              </a:ext>
            </a:extLst>
          </p:cNvPr>
          <p:cNvCxnSpPr/>
          <p:nvPr/>
        </p:nvCxnSpPr>
        <p:spPr>
          <a:xfrm>
            <a:off x="3172407" y="1555101"/>
            <a:ext cx="1881673" cy="20216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0FBC094-05E0-0FA7-98ED-77BE473F1646}"/>
              </a:ext>
            </a:extLst>
          </p:cNvPr>
          <p:cNvCxnSpPr/>
          <p:nvPr/>
        </p:nvCxnSpPr>
        <p:spPr>
          <a:xfrm>
            <a:off x="1974979" y="3887754"/>
            <a:ext cx="3125755" cy="155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3726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74034-8299-B6F2-FB4C-75F116ADB27F}"/>
              </a:ext>
            </a:extLst>
          </p:cNvPr>
          <p:cNvSpPr>
            <a:spLocks noGrp="1"/>
          </p:cNvSpPr>
          <p:nvPr>
            <p:ph type="title"/>
          </p:nvPr>
        </p:nvSpPr>
        <p:spPr/>
        <p:txBody>
          <a:bodyPr/>
          <a:lstStyle/>
          <a:p>
            <a:r>
              <a:rPr lang="en-US" dirty="0"/>
              <a:t>The switch to </a:t>
            </a:r>
            <a:r>
              <a:rPr lang="en-US" dirty="0" err="1"/>
              <a:t>pybricks</a:t>
            </a:r>
          </a:p>
        </p:txBody>
      </p:sp>
      <p:pic>
        <p:nvPicPr>
          <p:cNvPr id="4" name="Content Placeholder 3" descr="Pybricks | PV-Productions">
            <a:extLst>
              <a:ext uri="{FF2B5EF4-FFF2-40B4-BE49-F238E27FC236}">
                <a16:creationId xmlns:a16="http://schemas.microsoft.com/office/drawing/2014/main" id="{1AD1C016-0443-C0B5-F106-B5E1097CF2B3}"/>
              </a:ext>
            </a:extLst>
          </p:cNvPr>
          <p:cNvPicPr>
            <a:picLocks noGrp="1" noChangeAspect="1"/>
          </p:cNvPicPr>
          <p:nvPr>
            <p:ph idx="1"/>
          </p:nvPr>
        </p:nvPicPr>
        <p:blipFill>
          <a:blip r:embed="rId2"/>
          <a:stretch>
            <a:fillRect/>
          </a:stretch>
        </p:blipFill>
        <p:spPr>
          <a:xfrm>
            <a:off x="623644" y="2046160"/>
            <a:ext cx="6171429" cy="1552381"/>
          </a:xfrm>
          <a:prstGeom prst="rect">
            <a:avLst/>
          </a:prstGeom>
        </p:spPr>
      </p:pic>
    </p:spTree>
    <p:extLst>
      <p:ext uri="{BB962C8B-B14F-4D97-AF65-F5344CB8AC3E}">
        <p14:creationId xmlns:p14="http://schemas.microsoft.com/office/powerpoint/2010/main" val="2899370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DB1B9-0D05-022A-C5CA-255A08A0A823}"/>
              </a:ext>
            </a:extLst>
          </p:cNvPr>
          <p:cNvSpPr>
            <a:spLocks noGrp="1"/>
          </p:cNvSpPr>
          <p:nvPr>
            <p:ph type="title"/>
          </p:nvPr>
        </p:nvSpPr>
        <p:spPr>
          <a:xfrm>
            <a:off x="2764766" y="2766144"/>
            <a:ext cx="6648091" cy="1325563"/>
          </a:xfrm>
        </p:spPr>
        <p:txBody>
          <a:bodyPr>
            <a:noAutofit/>
          </a:bodyPr>
          <a:lstStyle/>
          <a:p>
            <a:r>
              <a:rPr lang="en-US" sz="9600" b="1" dirty="0"/>
              <a:t>Programing.</a:t>
            </a:r>
          </a:p>
        </p:txBody>
      </p:sp>
    </p:spTree>
    <p:extLst>
      <p:ext uri="{BB962C8B-B14F-4D97-AF65-F5344CB8AC3E}">
        <p14:creationId xmlns:p14="http://schemas.microsoft.com/office/powerpoint/2010/main" val="106222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21847E56-000B-DE81-DC12-1A69CDF0D79C}"/>
              </a:ext>
            </a:extLst>
          </p:cNvPr>
          <p:cNvPicPr>
            <a:picLocks noGrp="1" noChangeAspect="1"/>
          </p:cNvPicPr>
          <p:nvPr>
            <p:ph idx="1"/>
          </p:nvPr>
        </p:nvPicPr>
        <p:blipFill>
          <a:blip r:embed="rId2"/>
          <a:stretch>
            <a:fillRect/>
          </a:stretch>
        </p:blipFill>
        <p:spPr>
          <a:xfrm>
            <a:off x="2" y="-1901"/>
            <a:ext cx="12191998" cy="6856202"/>
          </a:xfrm>
          <a:prstGeom prst="rect">
            <a:avLst/>
          </a:prstGeom>
        </p:spPr>
      </p:pic>
    </p:spTree>
    <p:extLst>
      <p:ext uri="{BB962C8B-B14F-4D97-AF65-F5344CB8AC3E}">
        <p14:creationId xmlns:p14="http://schemas.microsoft.com/office/powerpoint/2010/main" val="1354883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0570-B427-8BA7-F872-69D1376430A5}"/>
              </a:ext>
            </a:extLst>
          </p:cNvPr>
          <p:cNvSpPr>
            <a:spLocks noGrp="1"/>
          </p:cNvSpPr>
          <p:nvPr>
            <p:ph type="title"/>
          </p:nvPr>
        </p:nvSpPr>
        <p:spPr/>
        <p:txBody>
          <a:bodyPr/>
          <a:lstStyle/>
          <a:p>
            <a:r>
              <a:rPr lang="en-US"/>
              <a:t>Old robot</a:t>
            </a:r>
          </a:p>
        </p:txBody>
      </p:sp>
      <p:pic>
        <p:nvPicPr>
          <p:cNvPr id="5" name="Picture 4" descr="A toy robot on a map&#10;&#10;AI-generated content may be incorrect.">
            <a:extLst>
              <a:ext uri="{FF2B5EF4-FFF2-40B4-BE49-F238E27FC236}">
                <a16:creationId xmlns:a16="http://schemas.microsoft.com/office/drawing/2014/main" id="{2662DAEE-E6F6-3D9D-69DD-0E2C1CA4D65A}"/>
              </a:ext>
            </a:extLst>
          </p:cNvPr>
          <p:cNvPicPr>
            <a:picLocks noChangeAspect="1"/>
          </p:cNvPicPr>
          <p:nvPr/>
        </p:nvPicPr>
        <p:blipFill>
          <a:blip r:embed="rId2"/>
          <a:stretch>
            <a:fillRect/>
          </a:stretch>
        </p:blipFill>
        <p:spPr>
          <a:xfrm>
            <a:off x="3682401" y="0"/>
            <a:ext cx="5143500" cy="6858000"/>
          </a:xfrm>
          <a:prstGeom prst="rect">
            <a:avLst/>
          </a:prstGeom>
        </p:spPr>
      </p:pic>
      <p:cxnSp>
        <p:nvCxnSpPr>
          <p:cNvPr id="8" name="Straight Arrow Connector 7">
            <a:extLst>
              <a:ext uri="{FF2B5EF4-FFF2-40B4-BE49-F238E27FC236}">
                <a16:creationId xmlns:a16="http://schemas.microsoft.com/office/drawing/2014/main" id="{3615874E-0291-9E6C-A753-A34DFCC41C73}"/>
              </a:ext>
            </a:extLst>
          </p:cNvPr>
          <p:cNvCxnSpPr/>
          <p:nvPr/>
        </p:nvCxnSpPr>
        <p:spPr>
          <a:xfrm flipV="1">
            <a:off x="3053280" y="4665305"/>
            <a:ext cx="2327372" cy="25820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D7622E1-0273-9E00-0653-AD7990FD6082}"/>
              </a:ext>
            </a:extLst>
          </p:cNvPr>
          <p:cNvSpPr txBox="1"/>
          <p:nvPr/>
        </p:nvSpPr>
        <p:spPr>
          <a:xfrm>
            <a:off x="936582" y="4734552"/>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Spike prime wheels</a:t>
            </a:r>
          </a:p>
          <a:p>
            <a:r>
              <a:rPr lang="en-US"/>
              <a:t>Pros:</a:t>
            </a:r>
          </a:p>
          <a:p>
            <a:pPr marL="285750" indent="-285750">
              <a:buFont typeface="Calibri"/>
              <a:buChar char="-"/>
            </a:pPr>
            <a:r>
              <a:rPr lang="en-US" dirty="0"/>
              <a:t>Small</a:t>
            </a:r>
          </a:p>
          <a:p>
            <a:r>
              <a:rPr lang="en-US"/>
              <a:t>Cons:</a:t>
            </a:r>
          </a:p>
          <a:p>
            <a:pPr marL="285750" indent="-285750">
              <a:buFont typeface="Calibri"/>
              <a:buChar char="-"/>
            </a:pPr>
            <a:r>
              <a:rPr lang="en-US" dirty="0"/>
              <a:t>Easily dirtied</a:t>
            </a:r>
          </a:p>
          <a:p>
            <a:pPr marL="285750" indent="-285750">
              <a:buFont typeface="Calibri"/>
              <a:buChar char="-"/>
            </a:pPr>
            <a:r>
              <a:rPr lang="en-US" dirty="0"/>
              <a:t>Dirt lowers grip</a:t>
            </a:r>
          </a:p>
        </p:txBody>
      </p:sp>
      <p:cxnSp>
        <p:nvCxnSpPr>
          <p:cNvPr id="10" name="Straight Arrow Connector 9">
            <a:extLst>
              <a:ext uri="{FF2B5EF4-FFF2-40B4-BE49-F238E27FC236}">
                <a16:creationId xmlns:a16="http://schemas.microsoft.com/office/drawing/2014/main" id="{DF529B5E-1732-045A-D8AD-31D41212C37D}"/>
              </a:ext>
            </a:extLst>
          </p:cNvPr>
          <p:cNvCxnSpPr/>
          <p:nvPr/>
        </p:nvCxnSpPr>
        <p:spPr>
          <a:xfrm>
            <a:off x="3374571" y="1897224"/>
            <a:ext cx="2488163" cy="1555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EA89536-1F60-08CD-123C-31AB1C8D1EF3}"/>
              </a:ext>
            </a:extLst>
          </p:cNvPr>
          <p:cNvCxnSpPr/>
          <p:nvPr/>
        </p:nvCxnSpPr>
        <p:spPr>
          <a:xfrm>
            <a:off x="3327917" y="1928326"/>
            <a:ext cx="3918857" cy="12440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1E8F6F6-A927-815D-C3EE-C49A106EF996}"/>
              </a:ext>
            </a:extLst>
          </p:cNvPr>
          <p:cNvSpPr txBox="1"/>
          <p:nvPr/>
        </p:nvSpPr>
        <p:spPr>
          <a:xfrm>
            <a:off x="617933" y="1491431"/>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Dual light sensors</a:t>
            </a:r>
          </a:p>
          <a:p>
            <a:r>
              <a:rPr lang="en-US"/>
              <a:t>Pros:</a:t>
            </a:r>
          </a:p>
          <a:p>
            <a:pPr marL="285750" indent="-285750">
              <a:buFont typeface="Calibri"/>
              <a:buChar char="-"/>
            </a:pPr>
            <a:r>
              <a:rPr lang="en-US" dirty="0"/>
              <a:t>Allow for extremely accurate line following</a:t>
            </a:r>
          </a:p>
          <a:p>
            <a:pPr marL="285750" indent="-285750">
              <a:buFont typeface="Calibri"/>
              <a:buChar char="-"/>
            </a:pPr>
            <a:r>
              <a:rPr lang="en-US" dirty="0"/>
              <a:t>Ability to square on lines</a:t>
            </a:r>
          </a:p>
          <a:p>
            <a:r>
              <a:rPr lang="en-US" dirty="0"/>
              <a:t>Cons:</a:t>
            </a:r>
            <a:br>
              <a:rPr lang="en-US" dirty="0"/>
            </a:br>
            <a:r>
              <a:rPr lang="en-US" dirty="0"/>
              <a:t>- close distance makes line </a:t>
            </a:r>
            <a:r>
              <a:rPr lang="en-US" dirty="0" err="1"/>
              <a:t>squareing</a:t>
            </a:r>
            <a:r>
              <a:rPr lang="en-US" dirty="0"/>
              <a:t> </a:t>
            </a:r>
            <a:r>
              <a:rPr lang="en-US" dirty="0" err="1"/>
              <a:t>tempermental</a:t>
            </a:r>
          </a:p>
        </p:txBody>
      </p:sp>
      <p:cxnSp>
        <p:nvCxnSpPr>
          <p:cNvPr id="13" name="Straight Arrow Connector 12">
            <a:extLst>
              <a:ext uri="{FF2B5EF4-FFF2-40B4-BE49-F238E27FC236}">
                <a16:creationId xmlns:a16="http://schemas.microsoft.com/office/drawing/2014/main" id="{2448E766-95CF-BD6C-573F-C665D76AAAB4}"/>
              </a:ext>
            </a:extLst>
          </p:cNvPr>
          <p:cNvCxnSpPr/>
          <p:nvPr/>
        </p:nvCxnSpPr>
        <p:spPr>
          <a:xfrm>
            <a:off x="8195387" y="1197428"/>
            <a:ext cx="202163" cy="4603102"/>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FD50B80-B8D0-27CC-619C-3630240CD24F}"/>
              </a:ext>
            </a:extLst>
          </p:cNvPr>
          <p:cNvCxnSpPr/>
          <p:nvPr/>
        </p:nvCxnSpPr>
        <p:spPr>
          <a:xfrm>
            <a:off x="4447592" y="1073019"/>
            <a:ext cx="3701142" cy="7775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68A3BD9-E3F9-D36B-5C7F-ED917BBF8603}"/>
              </a:ext>
            </a:extLst>
          </p:cNvPr>
          <p:cNvSpPr txBox="1"/>
          <p:nvPr/>
        </p:nvSpPr>
        <p:spPr>
          <a:xfrm>
            <a:off x="8957387" y="762000"/>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Long and thin shape makes turning inaccurate and puts excess strain on the motors making turns inconsistent.</a:t>
            </a:r>
          </a:p>
        </p:txBody>
      </p:sp>
      <p:cxnSp>
        <p:nvCxnSpPr>
          <p:cNvPr id="4" name="Straight Arrow Connector 3">
            <a:extLst>
              <a:ext uri="{FF2B5EF4-FFF2-40B4-BE49-F238E27FC236}">
                <a16:creationId xmlns:a16="http://schemas.microsoft.com/office/drawing/2014/main" id="{C822E0D7-A2C4-696C-CBCE-C9AC044F5B6B}"/>
              </a:ext>
            </a:extLst>
          </p:cNvPr>
          <p:cNvCxnSpPr/>
          <p:nvPr/>
        </p:nvCxnSpPr>
        <p:spPr>
          <a:xfrm>
            <a:off x="7620000" y="2597020"/>
            <a:ext cx="1508448" cy="24881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B32EDC78-5610-870D-F944-DA68FECF59B3}"/>
              </a:ext>
            </a:extLst>
          </p:cNvPr>
          <p:cNvCxnSpPr/>
          <p:nvPr/>
        </p:nvCxnSpPr>
        <p:spPr>
          <a:xfrm>
            <a:off x="5396204" y="2643673"/>
            <a:ext cx="3763346" cy="21771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6038A34-8C00-625A-0C39-8B9AEDAC34E1}"/>
              </a:ext>
            </a:extLst>
          </p:cNvPr>
          <p:cNvSpPr txBox="1"/>
          <p:nvPr/>
        </p:nvSpPr>
        <p:spPr>
          <a:xfrm>
            <a:off x="9137838" y="2716146"/>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Gears that allowed attachment motors to power front and top attachments but limited access to the front of robot for attachments to lie</a:t>
            </a:r>
          </a:p>
        </p:txBody>
      </p:sp>
    </p:spTree>
    <p:extLst>
      <p:ext uri="{BB962C8B-B14F-4D97-AF65-F5344CB8AC3E}">
        <p14:creationId xmlns:p14="http://schemas.microsoft.com/office/powerpoint/2010/main" val="1736674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toy car with wheels and wires&#10;&#10;AI-generated content may be incorrect.">
            <a:extLst>
              <a:ext uri="{FF2B5EF4-FFF2-40B4-BE49-F238E27FC236}">
                <a16:creationId xmlns:a16="http://schemas.microsoft.com/office/drawing/2014/main" id="{79147EEF-2628-68AF-2D38-A3635598BE72}"/>
              </a:ext>
            </a:extLst>
          </p:cNvPr>
          <p:cNvPicPr>
            <a:picLocks noGrp="1" noChangeAspect="1"/>
          </p:cNvPicPr>
          <p:nvPr>
            <p:ph idx="1"/>
          </p:nvPr>
        </p:nvPicPr>
        <p:blipFill>
          <a:blip r:embed="rId2"/>
          <a:stretch>
            <a:fillRect/>
          </a:stretch>
        </p:blipFill>
        <p:spPr>
          <a:xfrm>
            <a:off x="3532157" y="2951"/>
            <a:ext cx="5142062" cy="6860874"/>
          </a:xfrm>
          <a:prstGeom prst="rect">
            <a:avLst/>
          </a:prstGeom>
        </p:spPr>
      </p:pic>
      <p:cxnSp>
        <p:nvCxnSpPr>
          <p:cNvPr id="2" name="Straight Arrow Connector 1">
            <a:extLst>
              <a:ext uri="{FF2B5EF4-FFF2-40B4-BE49-F238E27FC236}">
                <a16:creationId xmlns:a16="http://schemas.microsoft.com/office/drawing/2014/main" id="{1A982465-DAA7-33CF-2956-3E1478FFBDB9}"/>
              </a:ext>
            </a:extLst>
          </p:cNvPr>
          <p:cNvCxnSpPr/>
          <p:nvPr/>
        </p:nvCxnSpPr>
        <p:spPr>
          <a:xfrm>
            <a:off x="4043265" y="1104122"/>
            <a:ext cx="3467877" cy="77755"/>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3882EC05-2475-2F1A-9BEE-911C0A1F8945}"/>
              </a:ext>
            </a:extLst>
          </p:cNvPr>
          <p:cNvCxnSpPr/>
          <p:nvPr/>
        </p:nvCxnSpPr>
        <p:spPr>
          <a:xfrm>
            <a:off x="7697754" y="1321836"/>
            <a:ext cx="295469" cy="4105469"/>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70180E77-7DC8-0723-D289-A5EA1119BA2B}"/>
              </a:ext>
            </a:extLst>
          </p:cNvPr>
          <p:cNvCxnSpPr/>
          <p:nvPr/>
        </p:nvCxnSpPr>
        <p:spPr>
          <a:xfrm>
            <a:off x="2643673" y="1772815"/>
            <a:ext cx="1912775" cy="1555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395CF3B-23DA-9AD4-488C-3DEE4A306286}"/>
              </a:ext>
            </a:extLst>
          </p:cNvPr>
          <p:cNvCxnSpPr/>
          <p:nvPr/>
        </p:nvCxnSpPr>
        <p:spPr>
          <a:xfrm>
            <a:off x="2581469" y="1758439"/>
            <a:ext cx="2268394" cy="361253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FFA1F4FE-988A-BED3-67F8-E5133549ABE2}"/>
              </a:ext>
            </a:extLst>
          </p:cNvPr>
          <p:cNvSpPr txBox="1"/>
          <p:nvPr/>
        </p:nvSpPr>
        <p:spPr>
          <a:xfrm>
            <a:off x="367062" y="1080649"/>
            <a:ext cx="205308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Light sensors are further apart allowing for more accurate line squaring but less accurate line following. We made this trade as there </a:t>
            </a:r>
            <a:r>
              <a:rPr lang="en-US" dirty="0" err="1"/>
              <a:t>arent</a:t>
            </a:r>
            <a:r>
              <a:rPr lang="en-US" dirty="0"/>
              <a:t> many lines to follow </a:t>
            </a:r>
          </a:p>
        </p:txBody>
      </p:sp>
      <p:cxnSp>
        <p:nvCxnSpPr>
          <p:cNvPr id="11" name="Straight Arrow Connector 10">
            <a:extLst>
              <a:ext uri="{FF2B5EF4-FFF2-40B4-BE49-F238E27FC236}">
                <a16:creationId xmlns:a16="http://schemas.microsoft.com/office/drawing/2014/main" id="{2D3D9223-1D5F-267A-98FE-E4C62AF28E0A}"/>
              </a:ext>
            </a:extLst>
          </p:cNvPr>
          <p:cNvCxnSpPr/>
          <p:nvPr/>
        </p:nvCxnSpPr>
        <p:spPr>
          <a:xfrm flipV="1">
            <a:off x="2211472" y="2576481"/>
            <a:ext cx="2298323" cy="154688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A92516E-9BEA-520C-2583-2852CDFCC09B}"/>
              </a:ext>
            </a:extLst>
          </p:cNvPr>
          <p:cNvCxnSpPr/>
          <p:nvPr/>
        </p:nvCxnSpPr>
        <p:spPr>
          <a:xfrm>
            <a:off x="2177142" y="4198775"/>
            <a:ext cx="2394857" cy="45097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49D01E1-4109-BEDC-2CBA-6F832F44D765}"/>
              </a:ext>
            </a:extLst>
          </p:cNvPr>
          <p:cNvSpPr txBox="1"/>
          <p:nvPr/>
        </p:nvSpPr>
        <p:spPr>
          <a:xfrm>
            <a:off x="597980" y="4122194"/>
            <a:ext cx="157863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Switched back to castor balls to improve turning</a:t>
            </a:r>
          </a:p>
        </p:txBody>
      </p:sp>
      <p:cxnSp>
        <p:nvCxnSpPr>
          <p:cNvPr id="14" name="Straight Arrow Connector 13">
            <a:extLst>
              <a:ext uri="{FF2B5EF4-FFF2-40B4-BE49-F238E27FC236}">
                <a16:creationId xmlns:a16="http://schemas.microsoft.com/office/drawing/2014/main" id="{30001291-567F-9419-3F54-2A3B0583A7B2}"/>
              </a:ext>
            </a:extLst>
          </p:cNvPr>
          <p:cNvCxnSpPr/>
          <p:nvPr/>
        </p:nvCxnSpPr>
        <p:spPr>
          <a:xfrm flipH="1">
            <a:off x="6895557" y="1090624"/>
            <a:ext cx="2059191" cy="7097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BB4960E-CC38-CF47-A1CE-B7F3FED193A3}"/>
              </a:ext>
            </a:extLst>
          </p:cNvPr>
          <p:cNvCxnSpPr/>
          <p:nvPr/>
        </p:nvCxnSpPr>
        <p:spPr>
          <a:xfrm flipH="1">
            <a:off x="6816334" y="1071846"/>
            <a:ext cx="2153670" cy="3959349"/>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D9C97367-168D-EF41-343A-8602D27DA336}"/>
              </a:ext>
            </a:extLst>
          </p:cNvPr>
          <p:cNvSpPr txBox="1"/>
          <p:nvPr/>
        </p:nvSpPr>
        <p:spPr>
          <a:xfrm>
            <a:off x="9175102" y="1041918"/>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have changed to wheels to </a:t>
            </a:r>
            <a:r>
              <a:rPr lang="en-US" dirty="0">
                <a:ea typeface="+mn-lt"/>
                <a:cs typeface="+mn-lt"/>
              </a:rPr>
              <a:t>the rubber tire ones as last year on of the struggles was the spike prime wheels attracting lots of dust preventing grip. New wheels allow for incredible traction</a:t>
            </a:r>
            <a:endParaRPr lang="en-US" dirty="0"/>
          </a:p>
        </p:txBody>
      </p:sp>
      <p:cxnSp>
        <p:nvCxnSpPr>
          <p:cNvPr id="17" name="Straight Arrow Connector 16">
            <a:extLst>
              <a:ext uri="{FF2B5EF4-FFF2-40B4-BE49-F238E27FC236}">
                <a16:creationId xmlns:a16="http://schemas.microsoft.com/office/drawing/2014/main" id="{293F2E2A-C04F-ED2E-ACC4-E040EA537299}"/>
              </a:ext>
            </a:extLst>
          </p:cNvPr>
          <p:cNvCxnSpPr/>
          <p:nvPr/>
        </p:nvCxnSpPr>
        <p:spPr>
          <a:xfrm>
            <a:off x="7837714" y="3001346"/>
            <a:ext cx="2565918" cy="206828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8EFB1437-E793-3705-938E-806CB36D0B0D}"/>
              </a:ext>
            </a:extLst>
          </p:cNvPr>
          <p:cNvSpPr txBox="1"/>
          <p:nvPr/>
        </p:nvSpPr>
        <p:spPr>
          <a:xfrm>
            <a:off x="9470571" y="5271795"/>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Wide and short form factor allows for great turning precision whilst still keeping a minimal footprint </a:t>
            </a:r>
          </a:p>
        </p:txBody>
      </p:sp>
      <p:sp>
        <p:nvSpPr>
          <p:cNvPr id="19" name="TextBox 18">
            <a:extLst>
              <a:ext uri="{FF2B5EF4-FFF2-40B4-BE49-F238E27FC236}">
                <a16:creationId xmlns:a16="http://schemas.microsoft.com/office/drawing/2014/main" id="{4D293813-F4C5-BC75-2F41-3EFAE9EA22AB}"/>
              </a:ext>
            </a:extLst>
          </p:cNvPr>
          <p:cNvSpPr txBox="1"/>
          <p:nvPr/>
        </p:nvSpPr>
        <p:spPr>
          <a:xfrm>
            <a:off x="610304" y="23766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t>New robot</a:t>
            </a:r>
          </a:p>
        </p:txBody>
      </p:sp>
    </p:spTree>
    <p:extLst>
      <p:ext uri="{BB962C8B-B14F-4D97-AF65-F5344CB8AC3E}">
        <p14:creationId xmlns:p14="http://schemas.microsoft.com/office/powerpoint/2010/main" val="3308395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886A-488F-2B06-089F-983EBBBA612E}"/>
              </a:ext>
            </a:extLst>
          </p:cNvPr>
          <p:cNvSpPr>
            <a:spLocks noGrp="1"/>
          </p:cNvSpPr>
          <p:nvPr>
            <p:ph type="title"/>
          </p:nvPr>
        </p:nvSpPr>
        <p:spPr/>
        <p:txBody>
          <a:bodyPr/>
          <a:lstStyle/>
          <a:p>
            <a:r>
              <a:rPr lang="en-US" dirty="0"/>
              <a:t>Mission strategy</a:t>
            </a:r>
          </a:p>
        </p:txBody>
      </p:sp>
      <p:sp>
        <p:nvSpPr>
          <p:cNvPr id="3" name="Content Placeholder 2">
            <a:extLst>
              <a:ext uri="{FF2B5EF4-FFF2-40B4-BE49-F238E27FC236}">
                <a16:creationId xmlns:a16="http://schemas.microsoft.com/office/drawing/2014/main" id="{565091A8-6986-4999-9BE5-81BF4825B2A7}"/>
              </a:ext>
            </a:extLst>
          </p:cNvPr>
          <p:cNvSpPr>
            <a:spLocks noGrp="1"/>
          </p:cNvSpPr>
          <p:nvPr>
            <p:ph idx="1"/>
          </p:nvPr>
        </p:nvSpPr>
        <p:spPr/>
        <p:txBody>
          <a:bodyPr vert="horz" lIns="91440" tIns="45720" rIns="91440" bIns="45720" rtlCol="0" anchor="t">
            <a:normAutofit/>
          </a:bodyPr>
          <a:lstStyle/>
          <a:p>
            <a:r>
              <a:rPr lang="en-US" dirty="0"/>
              <a:t>Our mission strategy this </a:t>
            </a:r>
            <a:r>
              <a:rPr lang="en-US" dirty="0" err="1"/>
              <a:t>fll</a:t>
            </a:r>
            <a:r>
              <a:rPr lang="en-US" dirty="0"/>
              <a:t> season has been to identify easily achievable missions that are close together and can be achieved using the same attachments</a:t>
            </a:r>
          </a:p>
          <a:p>
            <a:r>
              <a:rPr lang="en-US" dirty="0"/>
              <a:t>Our goal was to achieve the highest points per second by improving our accuracy as well as designing our attachments to be as frictionless to put on and take off making for faster mission transition times</a:t>
            </a:r>
          </a:p>
          <a:p>
            <a:r>
              <a:rPr lang="en-US" dirty="0"/>
              <a:t>Our attachments have been designed with these things in mind as well as the mission strategy </a:t>
            </a:r>
          </a:p>
        </p:txBody>
      </p:sp>
    </p:spTree>
    <p:extLst>
      <p:ext uri="{BB962C8B-B14F-4D97-AF65-F5344CB8AC3E}">
        <p14:creationId xmlns:p14="http://schemas.microsoft.com/office/powerpoint/2010/main" val="2933170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339B7-ED1E-4E9B-C037-AEB7A5CBD5D3}"/>
              </a:ext>
            </a:extLst>
          </p:cNvPr>
          <p:cNvSpPr>
            <a:spLocks noGrp="1"/>
          </p:cNvSpPr>
          <p:nvPr>
            <p:ph type="title"/>
          </p:nvPr>
        </p:nvSpPr>
        <p:spPr>
          <a:xfrm>
            <a:off x="3943710" y="-8687"/>
            <a:ext cx="4203940" cy="1268054"/>
          </a:xfrm>
        </p:spPr>
        <p:txBody>
          <a:bodyPr/>
          <a:lstStyle/>
          <a:p>
            <a:r>
              <a:rPr lang="en-US" dirty="0"/>
              <a:t>Mission strategy</a:t>
            </a:r>
          </a:p>
        </p:txBody>
      </p:sp>
      <p:pic>
        <p:nvPicPr>
          <p:cNvPr id="4" name="Content Placeholder 3" descr="A blueprint of a table and chairs&#10;&#10;AI-generated content may be incorrect.">
            <a:extLst>
              <a:ext uri="{FF2B5EF4-FFF2-40B4-BE49-F238E27FC236}">
                <a16:creationId xmlns:a16="http://schemas.microsoft.com/office/drawing/2014/main" id="{5F9D1A28-A4A3-335A-EC01-06DE812A2AE8}"/>
              </a:ext>
            </a:extLst>
          </p:cNvPr>
          <p:cNvPicPr>
            <a:picLocks noGrp="1" noChangeAspect="1"/>
          </p:cNvPicPr>
          <p:nvPr>
            <p:ph idx="1"/>
          </p:nvPr>
        </p:nvPicPr>
        <p:blipFill>
          <a:blip r:embed="rId2"/>
          <a:srcRect l="14981" t="10590" r="17041" b="5844"/>
          <a:stretch>
            <a:fillRect/>
          </a:stretch>
        </p:blipFill>
        <p:spPr>
          <a:xfrm rot="16200000">
            <a:off x="2551011" y="-754783"/>
            <a:ext cx="5708527" cy="9784883"/>
          </a:xfrm>
          <a:prstGeom prst="rect">
            <a:avLst/>
          </a:prstGeom>
        </p:spPr>
      </p:pic>
      <p:sp>
        <p:nvSpPr>
          <p:cNvPr id="5" name="TextBox 4">
            <a:extLst>
              <a:ext uri="{FF2B5EF4-FFF2-40B4-BE49-F238E27FC236}">
                <a16:creationId xmlns:a16="http://schemas.microsoft.com/office/drawing/2014/main" id="{E2B44D9D-598C-93B1-154D-4E9B1A4EFD9F}"/>
              </a:ext>
            </a:extLst>
          </p:cNvPr>
          <p:cNvSpPr txBox="1"/>
          <p:nvPr/>
        </p:nvSpPr>
        <p:spPr>
          <a:xfrm>
            <a:off x="10506581" y="818202"/>
            <a:ext cx="1679275" cy="1754326"/>
          </a:xfrm>
          <a:prstGeom prst="rect">
            <a:avLst/>
          </a:prstGeom>
          <a:noFill/>
          <a:ln>
            <a:solidFill>
              <a:schemeClr val="tx2">
                <a:lumMod val="50000"/>
                <a:lumOff val="5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C00000"/>
                </a:solidFill>
              </a:rPr>
              <a:t>Route 1 (80pts)</a:t>
            </a:r>
          </a:p>
          <a:p>
            <a:r>
              <a:rPr lang="en-US" dirty="0">
                <a:solidFill>
                  <a:srgbClr val="FFC000"/>
                </a:solidFill>
              </a:rPr>
              <a:t>Route 2 (30pts)</a:t>
            </a:r>
          </a:p>
          <a:p>
            <a:r>
              <a:rPr lang="en-US" dirty="0">
                <a:solidFill>
                  <a:srgbClr val="00B050"/>
                </a:solidFill>
              </a:rPr>
              <a:t>Route 3 (30pts)</a:t>
            </a:r>
            <a:r>
              <a:rPr lang="en-US" dirty="0"/>
              <a:t> </a:t>
            </a:r>
          </a:p>
          <a:p>
            <a:r>
              <a:rPr lang="en-US" dirty="0">
                <a:solidFill>
                  <a:srgbClr val="00B0F0"/>
                </a:solidFill>
              </a:rPr>
              <a:t>Route 4 (10pts)</a:t>
            </a:r>
            <a:endParaRPr lang="en-US" dirty="0"/>
          </a:p>
          <a:p>
            <a:r>
              <a:rPr lang="en-US" dirty="0">
                <a:solidFill>
                  <a:srgbClr val="002060"/>
                </a:solidFill>
              </a:rPr>
              <a:t>Route 5 (80pts)</a:t>
            </a:r>
          </a:p>
          <a:p>
            <a:r>
              <a:rPr lang="en-US" dirty="0">
                <a:solidFill>
                  <a:srgbClr val="7030A0"/>
                </a:solidFill>
              </a:rPr>
              <a:t>Route 6 (30pts)</a:t>
            </a:r>
          </a:p>
        </p:txBody>
      </p:sp>
      <p:cxnSp>
        <p:nvCxnSpPr>
          <p:cNvPr id="8" name="Straight Arrow Connector 7">
            <a:extLst>
              <a:ext uri="{FF2B5EF4-FFF2-40B4-BE49-F238E27FC236}">
                <a16:creationId xmlns:a16="http://schemas.microsoft.com/office/drawing/2014/main" id="{6489D428-2603-C3A2-AC72-AC895B142C94}"/>
              </a:ext>
            </a:extLst>
          </p:cNvPr>
          <p:cNvCxnSpPr/>
          <p:nvPr/>
        </p:nvCxnSpPr>
        <p:spPr>
          <a:xfrm flipV="1">
            <a:off x="1249949" y="2891316"/>
            <a:ext cx="1175" cy="390213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A25B55C-2B01-5272-7C82-AA8E354822B8}"/>
              </a:ext>
            </a:extLst>
          </p:cNvPr>
          <p:cNvCxnSpPr/>
          <p:nvPr/>
        </p:nvCxnSpPr>
        <p:spPr>
          <a:xfrm flipV="1">
            <a:off x="1364967" y="2259886"/>
            <a:ext cx="1061284" cy="68072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DB494C4F-024A-39D2-B052-AB87D5576519}"/>
              </a:ext>
            </a:extLst>
          </p:cNvPr>
          <p:cNvCxnSpPr/>
          <p:nvPr/>
        </p:nvCxnSpPr>
        <p:spPr>
          <a:xfrm flipV="1">
            <a:off x="2476132" y="2254897"/>
            <a:ext cx="1040745" cy="1701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F1583CD-6A1E-FD26-E7D1-C7D6D2B33D29}"/>
              </a:ext>
            </a:extLst>
          </p:cNvPr>
          <p:cNvCxnSpPr/>
          <p:nvPr/>
        </p:nvCxnSpPr>
        <p:spPr>
          <a:xfrm flipH="1" flipV="1">
            <a:off x="1626108" y="2215286"/>
            <a:ext cx="1853212" cy="827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05E230F-FD33-52F3-03C1-0A0B1C1996C6}"/>
              </a:ext>
            </a:extLst>
          </p:cNvPr>
          <p:cNvCxnSpPr/>
          <p:nvPr/>
        </p:nvCxnSpPr>
        <p:spPr>
          <a:xfrm>
            <a:off x="1700342" y="2347031"/>
            <a:ext cx="127929" cy="462862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A4F28B4-22AF-EC85-031D-BF7257C9BE5D}"/>
              </a:ext>
            </a:extLst>
          </p:cNvPr>
          <p:cNvCxnSpPr/>
          <p:nvPr/>
        </p:nvCxnSpPr>
        <p:spPr>
          <a:xfrm>
            <a:off x="590938" y="6562530"/>
            <a:ext cx="3561183" cy="15551"/>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C9AC97E-E42F-90B2-57FB-E2B2336DD3CD}"/>
              </a:ext>
            </a:extLst>
          </p:cNvPr>
          <p:cNvCxnSpPr/>
          <p:nvPr/>
        </p:nvCxnSpPr>
        <p:spPr>
          <a:xfrm>
            <a:off x="4167672" y="5956041"/>
            <a:ext cx="15551" cy="590938"/>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3769CD51-2669-1DF5-C542-5292229BE009}"/>
              </a:ext>
            </a:extLst>
          </p:cNvPr>
          <p:cNvCxnSpPr/>
          <p:nvPr/>
        </p:nvCxnSpPr>
        <p:spPr>
          <a:xfrm flipV="1">
            <a:off x="4185572" y="5811093"/>
            <a:ext cx="5721601" cy="20539"/>
          </a:xfrm>
          <a:prstGeom prst="straightConnector1">
            <a:avLst/>
          </a:prstGeom>
          <a:ln>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936E2AB-AEC3-F91F-92F9-3832C1DDD891}"/>
              </a:ext>
            </a:extLst>
          </p:cNvPr>
          <p:cNvCxnSpPr/>
          <p:nvPr/>
        </p:nvCxnSpPr>
        <p:spPr>
          <a:xfrm>
            <a:off x="8242040" y="4774163"/>
            <a:ext cx="15551" cy="205273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C1EA917-CCDB-E92C-5046-2CBAC6924DAD}"/>
              </a:ext>
            </a:extLst>
          </p:cNvPr>
          <p:cNvCxnSpPr/>
          <p:nvPr/>
        </p:nvCxnSpPr>
        <p:spPr>
          <a:xfrm>
            <a:off x="7557795" y="4105469"/>
            <a:ext cx="730897" cy="684244"/>
          </a:xfrm>
          <a:prstGeom prst="straightConnector1">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79740260-3F46-E156-D0F9-3F5C66D98D35}"/>
              </a:ext>
            </a:extLst>
          </p:cNvPr>
          <p:cNvCxnSpPr/>
          <p:nvPr/>
        </p:nvCxnSpPr>
        <p:spPr>
          <a:xfrm>
            <a:off x="9081795" y="2425959"/>
            <a:ext cx="15551" cy="4432040"/>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471C883-83B5-2D96-1922-1FF391DE3621}"/>
              </a:ext>
            </a:extLst>
          </p:cNvPr>
          <p:cNvCxnSpPr/>
          <p:nvPr/>
        </p:nvCxnSpPr>
        <p:spPr>
          <a:xfrm flipH="1" flipV="1">
            <a:off x="8279011" y="2025739"/>
            <a:ext cx="771682" cy="445111"/>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6BA8AFB-0580-D396-AD41-AFF59360B351}"/>
              </a:ext>
            </a:extLst>
          </p:cNvPr>
          <p:cNvCxnSpPr/>
          <p:nvPr/>
        </p:nvCxnSpPr>
        <p:spPr>
          <a:xfrm flipH="1">
            <a:off x="6936048" y="2056255"/>
            <a:ext cx="1305698" cy="889047"/>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E58E8D0-9549-1A56-4672-A0C43C255504}"/>
              </a:ext>
            </a:extLst>
          </p:cNvPr>
          <p:cNvCxnSpPr/>
          <p:nvPr/>
        </p:nvCxnSpPr>
        <p:spPr>
          <a:xfrm>
            <a:off x="6920203" y="2954693"/>
            <a:ext cx="870857" cy="777551"/>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DD1864A-5B98-74D2-2BAE-BAA6446ACE1C}"/>
              </a:ext>
            </a:extLst>
          </p:cNvPr>
          <p:cNvCxnSpPr/>
          <p:nvPr/>
        </p:nvCxnSpPr>
        <p:spPr>
          <a:xfrm flipV="1">
            <a:off x="7849744" y="3703490"/>
            <a:ext cx="610010" cy="10269"/>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612E1CA-D6C5-8C6A-3F59-8583C0B49871}"/>
              </a:ext>
            </a:extLst>
          </p:cNvPr>
          <p:cNvCxnSpPr/>
          <p:nvPr/>
        </p:nvCxnSpPr>
        <p:spPr>
          <a:xfrm>
            <a:off x="8506408" y="3732245"/>
            <a:ext cx="1399591" cy="1866122"/>
          </a:xfrm>
          <a:prstGeom prst="straightConnector1">
            <a:avLst/>
          </a:prstGeom>
          <a:ln>
            <a:solidFill>
              <a:srgbClr val="00206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2DC3B091-88C6-31E4-4001-E9520E103528}"/>
              </a:ext>
            </a:extLst>
          </p:cNvPr>
          <p:cNvCxnSpPr/>
          <p:nvPr/>
        </p:nvCxnSpPr>
        <p:spPr>
          <a:xfrm>
            <a:off x="6436655" y="5304071"/>
            <a:ext cx="3702609" cy="29928"/>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984627C-3E40-7CAD-AD5B-FAAB956FE2E2}"/>
              </a:ext>
            </a:extLst>
          </p:cNvPr>
          <p:cNvCxnSpPr/>
          <p:nvPr/>
        </p:nvCxnSpPr>
        <p:spPr>
          <a:xfrm>
            <a:off x="6453673" y="4416489"/>
            <a:ext cx="31102" cy="901959"/>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0741AFB-9927-4EAF-1757-EDB93878D828}"/>
              </a:ext>
            </a:extLst>
          </p:cNvPr>
          <p:cNvCxnSpPr/>
          <p:nvPr/>
        </p:nvCxnSpPr>
        <p:spPr>
          <a:xfrm>
            <a:off x="6515877" y="4432040"/>
            <a:ext cx="77755" cy="79310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F94FD0B-4ED2-11E3-55C6-8D3A02937E6A}"/>
              </a:ext>
            </a:extLst>
          </p:cNvPr>
          <p:cNvCxnSpPr/>
          <p:nvPr/>
        </p:nvCxnSpPr>
        <p:spPr>
          <a:xfrm>
            <a:off x="6562530" y="5271795"/>
            <a:ext cx="3281265" cy="388775"/>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FA44F19-B18C-23B1-CFF6-308CF3CDE8E5}"/>
              </a:ext>
            </a:extLst>
          </p:cNvPr>
          <p:cNvCxnSpPr/>
          <p:nvPr/>
        </p:nvCxnSpPr>
        <p:spPr>
          <a:xfrm>
            <a:off x="9206204" y="3716693"/>
            <a:ext cx="31102" cy="3079102"/>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10137342-7776-89D9-9DA3-47EDF07C86FB}"/>
              </a:ext>
            </a:extLst>
          </p:cNvPr>
          <p:cNvCxnSpPr/>
          <p:nvPr/>
        </p:nvCxnSpPr>
        <p:spPr>
          <a:xfrm flipH="1" flipV="1">
            <a:off x="9336891" y="3782829"/>
            <a:ext cx="20128" cy="2866845"/>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136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6A3F-5E4D-BF58-87E2-E0151D4997D6}"/>
              </a:ext>
            </a:extLst>
          </p:cNvPr>
          <p:cNvSpPr>
            <a:spLocks noGrp="1"/>
          </p:cNvSpPr>
          <p:nvPr>
            <p:ph type="title"/>
          </p:nvPr>
        </p:nvSpPr>
        <p:spPr>
          <a:xfrm>
            <a:off x="5280803" y="206974"/>
            <a:ext cx="6590582" cy="1325563"/>
          </a:xfrm>
        </p:spPr>
        <p:txBody>
          <a:bodyPr/>
          <a:lstStyle/>
          <a:p>
            <a:r>
              <a:rPr lang="en-US" dirty="0"/>
              <a:t>Creator: Oscar</a:t>
            </a:r>
          </a:p>
        </p:txBody>
      </p:sp>
      <p:pic>
        <p:nvPicPr>
          <p:cNvPr id="4" name="Content Placeholder 3" descr="A hand holding a building block&#10;&#10;AI-generated content may be incorrect.">
            <a:extLst>
              <a:ext uri="{FF2B5EF4-FFF2-40B4-BE49-F238E27FC236}">
                <a16:creationId xmlns:a16="http://schemas.microsoft.com/office/drawing/2014/main" id="{C5EB70C7-851D-C398-92BC-530BD16068B7}"/>
              </a:ext>
            </a:extLst>
          </p:cNvPr>
          <p:cNvPicPr>
            <a:picLocks noGrp="1" noChangeAspect="1"/>
          </p:cNvPicPr>
          <p:nvPr>
            <p:ph idx="1"/>
          </p:nvPr>
        </p:nvPicPr>
        <p:blipFill>
          <a:blip r:embed="rId2"/>
          <a:stretch>
            <a:fillRect/>
          </a:stretch>
        </p:blipFill>
        <p:spPr>
          <a:xfrm>
            <a:off x="-4673" y="2951"/>
            <a:ext cx="5127684" cy="6860875"/>
          </a:xfrm>
          <a:prstGeom prst="rect">
            <a:avLst/>
          </a:prstGeom>
        </p:spPr>
      </p:pic>
      <p:cxnSp>
        <p:nvCxnSpPr>
          <p:cNvPr id="5" name="Straight Arrow Connector 4">
            <a:extLst>
              <a:ext uri="{FF2B5EF4-FFF2-40B4-BE49-F238E27FC236}">
                <a16:creationId xmlns:a16="http://schemas.microsoft.com/office/drawing/2014/main" id="{F211622C-5ABB-69FC-550F-A96FF793070D}"/>
              </a:ext>
            </a:extLst>
          </p:cNvPr>
          <p:cNvCxnSpPr/>
          <p:nvPr/>
        </p:nvCxnSpPr>
        <p:spPr>
          <a:xfrm flipH="1">
            <a:off x="2651008" y="2128730"/>
            <a:ext cx="3331732" cy="141191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5B2CF2F-2B1A-4F53-899F-57880B70BDB1}"/>
              </a:ext>
            </a:extLst>
          </p:cNvPr>
          <p:cNvSpPr txBox="1"/>
          <p:nvPr/>
        </p:nvSpPr>
        <p:spPr>
          <a:xfrm>
            <a:off x="6100694" y="1712372"/>
            <a:ext cx="592059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Rack and pinion to convert rotational motion into linear motion allowing us to pick up a variety of things</a:t>
            </a:r>
          </a:p>
        </p:txBody>
      </p:sp>
      <p:cxnSp>
        <p:nvCxnSpPr>
          <p:cNvPr id="3" name="Straight Arrow Connector 2">
            <a:extLst>
              <a:ext uri="{FF2B5EF4-FFF2-40B4-BE49-F238E27FC236}">
                <a16:creationId xmlns:a16="http://schemas.microsoft.com/office/drawing/2014/main" id="{7A51D68A-9694-7D4E-EEC2-81BDB532613D}"/>
              </a:ext>
            </a:extLst>
          </p:cNvPr>
          <p:cNvCxnSpPr/>
          <p:nvPr/>
        </p:nvCxnSpPr>
        <p:spPr>
          <a:xfrm>
            <a:off x="2662745" y="4369836"/>
            <a:ext cx="2915963" cy="20019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F200DFA-CE75-9DDB-ABE4-6AA49B44966B}"/>
              </a:ext>
            </a:extLst>
          </p:cNvPr>
          <p:cNvSpPr txBox="1"/>
          <p:nvPr/>
        </p:nvSpPr>
        <p:spPr>
          <a:xfrm>
            <a:off x="5784979" y="634481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To raise the cart and pick up grass </a:t>
            </a:r>
          </a:p>
        </p:txBody>
      </p:sp>
      <p:cxnSp>
        <p:nvCxnSpPr>
          <p:cNvPr id="8" name="Straight Arrow Connector 7">
            <a:extLst>
              <a:ext uri="{FF2B5EF4-FFF2-40B4-BE49-F238E27FC236}">
                <a16:creationId xmlns:a16="http://schemas.microsoft.com/office/drawing/2014/main" id="{99ECC691-3C38-CE91-2A89-09965B457E28}"/>
              </a:ext>
            </a:extLst>
          </p:cNvPr>
          <p:cNvCxnSpPr/>
          <p:nvPr/>
        </p:nvCxnSpPr>
        <p:spPr>
          <a:xfrm flipV="1">
            <a:off x="4122194" y="3907706"/>
            <a:ext cx="1967644" cy="4225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420FDCE0-54D7-992B-7493-EF2BD4FA0B0F}"/>
              </a:ext>
            </a:extLst>
          </p:cNvPr>
          <p:cNvSpPr txBox="1"/>
          <p:nvPr/>
        </p:nvSpPr>
        <p:spPr>
          <a:xfrm>
            <a:off x="6020298" y="3743981"/>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Pick up sweep</a:t>
            </a:r>
          </a:p>
        </p:txBody>
      </p:sp>
    </p:spTree>
    <p:extLst>
      <p:ext uri="{BB962C8B-B14F-4D97-AF65-F5344CB8AC3E}">
        <p14:creationId xmlns:p14="http://schemas.microsoft.com/office/powerpoint/2010/main" val="4070250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5C944-4438-ADA2-F9AF-A2BD3DDF3A45}"/>
              </a:ext>
            </a:extLst>
          </p:cNvPr>
          <p:cNvSpPr>
            <a:spLocks noGrp="1"/>
          </p:cNvSpPr>
          <p:nvPr>
            <p:ph type="title"/>
          </p:nvPr>
        </p:nvSpPr>
        <p:spPr>
          <a:xfrm>
            <a:off x="4313" y="710182"/>
            <a:ext cx="3600091" cy="1339940"/>
          </a:xfrm>
        </p:spPr>
        <p:txBody>
          <a:bodyPr/>
          <a:lstStyle/>
          <a:p>
            <a:r>
              <a:rPr lang="en-US" dirty="0"/>
              <a:t>Creator: </a:t>
            </a:r>
            <a:r>
              <a:rPr lang="en-US" dirty="0" err="1"/>
              <a:t>ruben</a:t>
            </a:r>
          </a:p>
        </p:txBody>
      </p:sp>
      <p:pic>
        <p:nvPicPr>
          <p:cNvPr id="4" name="Content Placeholder 3" descr="A toy on a surface&#10;&#10;AI-generated content may be incorrect.">
            <a:extLst>
              <a:ext uri="{FF2B5EF4-FFF2-40B4-BE49-F238E27FC236}">
                <a16:creationId xmlns:a16="http://schemas.microsoft.com/office/drawing/2014/main" id="{0D8948C9-B7A4-6C04-0448-BC73C5741B08}"/>
              </a:ext>
            </a:extLst>
          </p:cNvPr>
          <p:cNvPicPr>
            <a:picLocks noGrp="1" noChangeAspect="1"/>
          </p:cNvPicPr>
          <p:nvPr>
            <p:ph idx="1"/>
          </p:nvPr>
        </p:nvPicPr>
        <p:blipFill>
          <a:blip r:embed="rId2"/>
          <a:srcRect l="10698" t="22727" r="6512" b="36014"/>
          <a:stretch>
            <a:fillRect/>
          </a:stretch>
        </p:blipFill>
        <p:spPr>
          <a:xfrm>
            <a:off x="-4673" y="2619629"/>
            <a:ext cx="6120592" cy="4242514"/>
          </a:xfrm>
          <a:prstGeom prst="rect">
            <a:avLst/>
          </a:prstGeom>
        </p:spPr>
      </p:pic>
      <p:cxnSp>
        <p:nvCxnSpPr>
          <p:cNvPr id="5" name="Straight Arrow Connector 4">
            <a:extLst>
              <a:ext uri="{FF2B5EF4-FFF2-40B4-BE49-F238E27FC236}">
                <a16:creationId xmlns:a16="http://schemas.microsoft.com/office/drawing/2014/main" id="{8E737FAA-78BE-2426-F9FF-4E6C362AF6EC}"/>
              </a:ext>
            </a:extLst>
          </p:cNvPr>
          <p:cNvCxnSpPr/>
          <p:nvPr/>
        </p:nvCxnSpPr>
        <p:spPr>
          <a:xfrm flipH="1">
            <a:off x="5603942" y="4519771"/>
            <a:ext cx="949492" cy="1572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9E0F0FD-D01F-38D6-8ED4-A2606FB0E998}"/>
              </a:ext>
            </a:extLst>
          </p:cNvPr>
          <p:cNvSpPr txBox="1"/>
          <p:nvPr/>
        </p:nvSpPr>
        <p:spPr>
          <a:xfrm>
            <a:off x="6764693" y="4494244"/>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Claw spread apart to increase Margin of error when clearing the sand</a:t>
            </a:r>
          </a:p>
        </p:txBody>
      </p:sp>
    </p:spTree>
    <p:extLst>
      <p:ext uri="{BB962C8B-B14F-4D97-AF65-F5344CB8AC3E}">
        <p14:creationId xmlns:p14="http://schemas.microsoft.com/office/powerpoint/2010/main" val="1196055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B8F62-AB37-72A0-572F-DF600F286DE9}"/>
              </a:ext>
            </a:extLst>
          </p:cNvPr>
          <p:cNvSpPr>
            <a:spLocks noGrp="1"/>
          </p:cNvSpPr>
          <p:nvPr>
            <p:ph type="title"/>
          </p:nvPr>
        </p:nvSpPr>
        <p:spPr/>
        <p:txBody>
          <a:bodyPr/>
          <a:lstStyle/>
          <a:p>
            <a:r>
              <a:rPr lang="en-US" dirty="0"/>
              <a:t>Creator: </a:t>
            </a:r>
            <a:r>
              <a:rPr lang="en-US" dirty="0" err="1"/>
              <a:t>ruben</a:t>
            </a:r>
          </a:p>
        </p:txBody>
      </p:sp>
      <p:pic>
        <p:nvPicPr>
          <p:cNvPr id="4" name="Content Placeholder 3" descr="A hand holding a toy&#10;&#10;AI-generated content may be incorrect.">
            <a:extLst>
              <a:ext uri="{FF2B5EF4-FFF2-40B4-BE49-F238E27FC236}">
                <a16:creationId xmlns:a16="http://schemas.microsoft.com/office/drawing/2014/main" id="{D0F82184-D9D4-3D66-958A-FAE35A44C8F3}"/>
              </a:ext>
            </a:extLst>
          </p:cNvPr>
          <p:cNvPicPr>
            <a:picLocks noGrp="1" noChangeAspect="1"/>
          </p:cNvPicPr>
          <p:nvPr>
            <p:ph idx="1"/>
          </p:nvPr>
        </p:nvPicPr>
        <p:blipFill>
          <a:blip r:embed="rId2"/>
          <a:stretch>
            <a:fillRect/>
          </a:stretch>
        </p:blipFill>
        <p:spPr>
          <a:xfrm>
            <a:off x="2875" y="2217064"/>
            <a:ext cx="5486400" cy="4114800"/>
          </a:xfrm>
          <a:prstGeom prst="rect">
            <a:avLst/>
          </a:prstGeom>
        </p:spPr>
      </p:pic>
      <p:cxnSp>
        <p:nvCxnSpPr>
          <p:cNvPr id="5" name="Straight Arrow Connector 4">
            <a:extLst>
              <a:ext uri="{FF2B5EF4-FFF2-40B4-BE49-F238E27FC236}">
                <a16:creationId xmlns:a16="http://schemas.microsoft.com/office/drawing/2014/main" id="{C6036752-3F65-23C4-FD42-596640329422}"/>
              </a:ext>
            </a:extLst>
          </p:cNvPr>
          <p:cNvCxnSpPr/>
          <p:nvPr/>
        </p:nvCxnSpPr>
        <p:spPr>
          <a:xfrm flipV="1">
            <a:off x="3444111" y="2671253"/>
            <a:ext cx="2196801" cy="152576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AE607C5-AA50-AF7C-398C-CDBCCCFF1B9C}"/>
              </a:ext>
            </a:extLst>
          </p:cNvPr>
          <p:cNvSpPr txBox="1"/>
          <p:nvPr/>
        </p:nvSpPr>
        <p:spPr>
          <a:xfrm>
            <a:off x="5666439" y="221117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One way gate to collect the cart without using a motor</a:t>
            </a:r>
          </a:p>
        </p:txBody>
      </p:sp>
      <p:cxnSp>
        <p:nvCxnSpPr>
          <p:cNvPr id="7" name="Straight Arrow Connector 6">
            <a:extLst>
              <a:ext uri="{FF2B5EF4-FFF2-40B4-BE49-F238E27FC236}">
                <a16:creationId xmlns:a16="http://schemas.microsoft.com/office/drawing/2014/main" id="{926D1C02-8D4A-C7BC-69FD-60941B1BA2F2}"/>
              </a:ext>
            </a:extLst>
          </p:cNvPr>
          <p:cNvCxnSpPr/>
          <p:nvPr/>
        </p:nvCxnSpPr>
        <p:spPr>
          <a:xfrm>
            <a:off x="1508448" y="4665305"/>
            <a:ext cx="4447591" cy="17106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B72A2EE-40E4-4808-D6BA-28CAE47AAE7A}"/>
              </a:ext>
            </a:extLst>
          </p:cNvPr>
          <p:cNvSpPr txBox="1"/>
          <p:nvPr/>
        </p:nvSpPr>
        <p:spPr>
          <a:xfrm>
            <a:off x="6097174" y="459195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Long arm to tip the scale </a:t>
            </a:r>
          </a:p>
        </p:txBody>
      </p:sp>
    </p:spTree>
    <p:extLst>
      <p:ext uri="{BB962C8B-B14F-4D97-AF65-F5344CB8AC3E}">
        <p14:creationId xmlns:p14="http://schemas.microsoft.com/office/powerpoint/2010/main" val="3842743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Robot design</vt:lpstr>
      <vt:lpstr>PowerPoint Presentation</vt:lpstr>
      <vt:lpstr>Old robot</vt:lpstr>
      <vt:lpstr>PowerPoint Presentation</vt:lpstr>
      <vt:lpstr>Mission strategy</vt:lpstr>
      <vt:lpstr>Mission strategy</vt:lpstr>
      <vt:lpstr>Creator: Oscar</vt:lpstr>
      <vt:lpstr>Creator: ruben</vt:lpstr>
      <vt:lpstr>Creator: ruben</vt:lpstr>
      <vt:lpstr>Creator: oscar</vt:lpstr>
      <vt:lpstr>Creator: pijus</vt:lpstr>
      <vt:lpstr>The switch to pybricks</vt:lpstr>
      <vt:lpstr>Programing.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479</cp:revision>
  <dcterms:created xsi:type="dcterms:W3CDTF">2026-01-10T20:23:53Z</dcterms:created>
  <dcterms:modified xsi:type="dcterms:W3CDTF">2026-01-17T00:45:59Z</dcterms:modified>
</cp:coreProperties>
</file>